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  <p:sldId id="284" r:id="rId4"/>
    <p:sldId id="266" r:id="rId5"/>
    <p:sldId id="267" r:id="rId6"/>
    <p:sldId id="285" r:id="rId7"/>
    <p:sldId id="286" r:id="rId8"/>
    <p:sldId id="287" r:id="rId9"/>
    <p:sldId id="271" r:id="rId10"/>
    <p:sldId id="295" r:id="rId11"/>
    <p:sldId id="292" r:id="rId12"/>
    <p:sldId id="293" r:id="rId13"/>
    <p:sldId id="294" r:id="rId14"/>
    <p:sldId id="289" r:id="rId15"/>
    <p:sldId id="299" r:id="rId16"/>
    <p:sldId id="300" r:id="rId17"/>
    <p:sldId id="301" r:id="rId18"/>
    <p:sldId id="290" r:id="rId19"/>
    <p:sldId id="298" r:id="rId20"/>
    <p:sldId id="303" r:id="rId21"/>
    <p:sldId id="296" r:id="rId22"/>
    <p:sldId id="297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87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3757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135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67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18872" indent="-118872">
              <a:buClr>
                <a:srgbClr val="007FA3"/>
              </a:buClr>
              <a:buSzPct val="25000"/>
              <a:defRPr sz="1600"/>
            </a:lvl1pPr>
            <a:lvl2pPr marL="569913" indent="-285750">
              <a:buClr>
                <a:srgbClr val="007FA3"/>
              </a:buClr>
              <a:defRPr sz="1600"/>
            </a:lvl2pPr>
            <a:lvl3pPr>
              <a:buClr>
                <a:srgbClr val="007FA3"/>
              </a:buClr>
              <a:defRPr sz="1600"/>
            </a:lvl3pPr>
            <a:lvl4pPr>
              <a:buClr>
                <a:srgbClr val="007FA3"/>
              </a:buClr>
              <a:defRPr sz="1600"/>
            </a:lvl4pPr>
            <a:lvl5pPr>
              <a:buClr>
                <a:srgbClr val="007FA3"/>
              </a:buClr>
              <a:defRPr sz="1600"/>
            </a:lvl5pPr>
            <a:lvl6pPr>
              <a:buClr>
                <a:srgbClr val="007FA3"/>
              </a:buClr>
              <a:defRPr sz="1600"/>
            </a:lvl6pPr>
            <a:lvl7pPr>
              <a:buClr>
                <a:srgbClr val="007FA3"/>
              </a:buClr>
              <a:defRPr sz="1600"/>
            </a:lvl7pPr>
            <a:lvl8pPr>
              <a:buClr>
                <a:srgbClr val="007FA3"/>
              </a:buClr>
              <a:defRPr sz="1600"/>
            </a:lvl8pPr>
            <a:lvl9pPr>
              <a:buClr>
                <a:srgbClr val="007FA3"/>
              </a:buCl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92" y="6172201"/>
            <a:ext cx="1146048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t>8/7/2022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714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91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7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82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43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5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9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E76FA5B-1367-4651-9279-D5DF653AC7F2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035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47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E76FA5B-1367-4651-9279-D5DF653AC7F2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3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5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textbc.ca/dbdesign01/chapter/chapter-1-before-the-advent-of-database-systems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ITEC 3200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Introduction to Databases </a:t>
            </a:r>
          </a:p>
        </p:txBody>
      </p:sp>
    </p:spTree>
    <p:extLst>
      <p:ext uri="{BB962C8B-B14F-4D97-AF65-F5344CB8AC3E}">
        <p14:creationId xmlns:p14="http://schemas.microsoft.com/office/powerpoint/2010/main" val="131496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Concurrency access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/>
              <a:t>Concurrency</a:t>
            </a:r>
            <a:r>
              <a:rPr lang="en-US" dirty="0"/>
              <a:t> is the ability of the database to allow multiple users access to the same record without adversely affecting transaction processing. </a:t>
            </a:r>
          </a:p>
          <a:p>
            <a:endParaRPr lang="en-US" dirty="0"/>
          </a:p>
          <a:p>
            <a:r>
              <a:rPr lang="en-US" dirty="0"/>
              <a:t>In database systems, concurrency is managed thus allowing multiple users access to the same record. This is an important difference between database and file-based systems.</a:t>
            </a:r>
          </a:p>
        </p:txBody>
      </p:sp>
    </p:spTree>
    <p:extLst>
      <p:ext uri="{BB962C8B-B14F-4D97-AF65-F5344CB8AC3E}">
        <p14:creationId xmlns:p14="http://schemas.microsoft.com/office/powerpoint/2010/main" val="2482786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list or File based system present problems – </a:t>
            </a:r>
            <a:r>
              <a:rPr lang="en-US" b="1" dirty="0"/>
              <a:t>Data Isolation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i="1" dirty="0"/>
              <a:t>Data isolation</a:t>
            </a:r>
            <a:r>
              <a:rPr lang="en-US" sz="3200" dirty="0"/>
              <a:t>  is a property that determines when and how changes made by one operation become visible to other concurrent users and systems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Since multiple users can access the same resource, data isolation is needed to ensure we have consistent data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KROENKE and AUER - DATABASE CONCEPTS (7th Edition)                                      Copyright © 2015 Pearson Education, Inc. Publishing as Prentice 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1-</a:t>
            </a:r>
            <a:fld id="{003F08E3-EF1B-4A9E-A05A-8122D5D8E817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84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list or File based system present problems – </a:t>
            </a:r>
            <a:r>
              <a:rPr lang="en-US" b="1" dirty="0"/>
              <a:t>Integrity Problems 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refers to the maintenance and assurance that the data in a database are correct and consistent. Factors to consider when addressing this issue are:</a:t>
            </a:r>
          </a:p>
          <a:p>
            <a:r>
              <a:rPr lang="en-US" dirty="0"/>
              <a:t>Data values must satisfy certain consistency constraints that are specified in the application programs.</a:t>
            </a:r>
          </a:p>
          <a:p>
            <a:r>
              <a:rPr lang="en-US" dirty="0"/>
              <a:t>It is difficult to make changes to the application programs in order to enforce new constraints.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KROENKE and AUER - DATABASE CONCEPTS (7th Edition)                                      Copyright © 2015 Pearson Education, Inc. Publishing as Prentice 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1-</a:t>
            </a:r>
            <a:fld id="{003F08E3-EF1B-4A9E-A05A-8122D5D8E817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258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list or File based system present problems – </a:t>
            </a:r>
            <a:r>
              <a:rPr lang="en-US" b="1" dirty="0"/>
              <a:t>Security Problems 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Security can be a problem with a file-based approach because: </a:t>
            </a:r>
          </a:p>
          <a:p>
            <a:r>
              <a:rPr lang="en-US" dirty="0"/>
              <a:t>There are constraints regarding accessing privileges.</a:t>
            </a:r>
          </a:p>
          <a:p>
            <a:r>
              <a:rPr lang="en-US" dirty="0"/>
              <a:t>Application requirements are added to the system in an ad-hoc manner so it is difficult to enforce constraints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KROENKE and AUER - DATABASE CONCEPTS (7th Edition)                                      Copyright © 2015 Pearson Education, Inc. Publishing as Prentice 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1-</a:t>
            </a:r>
            <a:fld id="{003F08E3-EF1B-4A9E-A05A-8122D5D8E817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7140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 us consider the spreadsheet and identify the redundancy issues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055" y="1914158"/>
            <a:ext cx="11372850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4065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Consider the following list - Consider the following list- Do we have Redundancy problems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6963" y="2769421"/>
            <a:ext cx="10058400" cy="217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911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Consider the following list- Do we have Redundancy problems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6963" y="2658051"/>
            <a:ext cx="10058400" cy="2399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9516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was different in the lists shown in slide 24 and 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list was broken in to two separate list</a:t>
            </a:r>
          </a:p>
          <a:p>
            <a:r>
              <a:rPr lang="en-US" dirty="0"/>
              <a:t>Each list was keeping track of a specific theme </a:t>
            </a:r>
          </a:p>
        </p:txBody>
      </p:sp>
    </p:spTree>
    <p:extLst>
      <p:ext uri="{BB962C8B-B14F-4D97-AF65-F5344CB8AC3E}">
        <p14:creationId xmlns:p14="http://schemas.microsoft.com/office/powerpoint/2010/main" val="41928796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Points to note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you keep track of a single theme, you do not find redundancy and isolation problems </a:t>
            </a:r>
          </a:p>
          <a:p>
            <a:r>
              <a:rPr lang="en-US" dirty="0"/>
              <a:t>However when multiple themes are added to a single list, we have issues </a:t>
            </a:r>
          </a:p>
          <a:p>
            <a:r>
              <a:rPr lang="en-US" dirty="0"/>
              <a:t>So how do we keep track of multiple themes?</a:t>
            </a:r>
          </a:p>
          <a:p>
            <a:pPr lvl="1"/>
            <a:r>
              <a:rPr lang="en-US" dirty="0"/>
              <a:t>We break the list in to multiple themes and keep track of each theme</a:t>
            </a:r>
          </a:p>
          <a:p>
            <a:pPr lvl="1"/>
            <a:r>
              <a:rPr lang="en-US" dirty="0"/>
              <a:t>Sounds simple, but there are more rules and factors to consider which we will learn throughout this course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0090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Relational Databases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We break these themes in to separate lists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We then relate the lists to each other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In relational database, we call each list a table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This is the foundational concept of relational databases </a:t>
            </a:r>
          </a:p>
        </p:txBody>
      </p:sp>
    </p:spTree>
    <p:extLst>
      <p:ext uri="{BB962C8B-B14F-4D97-AF65-F5344CB8AC3E}">
        <p14:creationId xmlns:p14="http://schemas.microsoft.com/office/powerpoint/2010/main" val="2699817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/>
              <a:t>Understand </a:t>
            </a:r>
            <a:r>
              <a:rPr lang="en-US" dirty="0"/>
              <a:t>the potential problems with lists/File based databases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Understand the reasons for using a database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Understand how using relational databases helps you avoid the problem of using lists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969283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47B68-D7A7-4360-916A-EC705FCE0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data and information the same?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85C65F-C026-41D9-AAD0-3D9DE3838D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Data- raw, individual units, does not carry much meaning by itself </a:t>
            </a:r>
          </a:p>
          <a:p>
            <a:pPr marL="0" indent="0">
              <a:buNone/>
            </a:pPr>
            <a:r>
              <a:rPr lang="en-US" dirty="0"/>
              <a:t>Examples- </a:t>
            </a:r>
            <a:r>
              <a:rPr lang="en-US" dirty="0" err="1"/>
              <a:t>DoB</a:t>
            </a:r>
            <a:r>
              <a:rPr lang="en-US" dirty="0"/>
              <a:t>, SSN, FirstName, </a:t>
            </a:r>
            <a:r>
              <a:rPr lang="en-US" dirty="0" err="1"/>
              <a:t>LastName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Information- data put together to create meaning, meaningful data </a:t>
            </a:r>
          </a:p>
          <a:p>
            <a:endParaRPr lang="en-US" dirty="0"/>
          </a:p>
          <a:p>
            <a:r>
              <a:rPr lang="en-US" dirty="0"/>
              <a:t>Examples- G.P.A, Total Sales, Average Sales, Maximum Sale </a:t>
            </a:r>
          </a:p>
        </p:txBody>
      </p:sp>
    </p:spTree>
    <p:extLst>
      <p:ext uri="{BB962C8B-B14F-4D97-AF65-F5344CB8AC3E}">
        <p14:creationId xmlns:p14="http://schemas.microsoft.com/office/powerpoint/2010/main" val="7683179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meaning of data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are factual information such as measurements or statistics about objects and concepts.</a:t>
            </a:r>
          </a:p>
          <a:p>
            <a:r>
              <a:rPr lang="en-US" dirty="0"/>
              <a:t> Data can be a person, a place, an event, an action or any one of a number of things</a:t>
            </a:r>
          </a:p>
          <a:p>
            <a:r>
              <a:rPr lang="en-US" dirty="0"/>
              <a:t>A single fact is an element of data, or a </a:t>
            </a:r>
            <a:r>
              <a:rPr lang="en-US" b="1" i="1" dirty="0"/>
              <a:t>data element</a:t>
            </a:r>
            <a:r>
              <a:rPr lang="en-US" b="1" dirty="0"/>
              <a:t>.</a:t>
            </a:r>
          </a:p>
          <a:p>
            <a:r>
              <a:rPr lang="en-US" dirty="0"/>
              <a:t>Databases help to  store a collection of data and organize it, conduct a rapid search, retrieve and process, might make a difference to how we can use data</a:t>
            </a:r>
          </a:p>
          <a:p>
            <a:r>
              <a:rPr lang="en-US" dirty="0"/>
              <a:t>Data from a database is extracted and put together to form-</a:t>
            </a:r>
            <a:r>
              <a:rPr lang="en-US" dirty="0">
                <a:sym typeface="Wingdings" panose="05000000000000000000" pitchFamily="2" charset="2"/>
              </a:rPr>
              <a:t> Information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1664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Relational databases-Data- Record and field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35350" y="2424113"/>
            <a:ext cx="5381625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322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 to read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Chapter 1- Before the Advent of Database Systems </a:t>
            </a:r>
          </a:p>
          <a:p>
            <a:r>
              <a:rPr lang="en-US" dirty="0">
                <a:hlinkClick r:id="rId2"/>
              </a:rPr>
              <a:t>https://opentextbc.ca/dbdesign01/chapter/chapter-1-before-the-advent-of-database-systems/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197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en-US" dirty="0"/>
            </a:br>
            <a:r>
              <a:rPr lang="en-US" dirty="0"/>
              <a:t>Purpose of a Database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The purpose of a database is to keep track of things.</a:t>
            </a:r>
          </a:p>
          <a:p>
            <a:pPr lvl="1"/>
            <a:r>
              <a:rPr lang="en-US" sz="3200" dirty="0"/>
              <a:t>Organize</a:t>
            </a:r>
          </a:p>
          <a:p>
            <a:pPr lvl="1"/>
            <a:r>
              <a:rPr lang="en-US" sz="3200" dirty="0"/>
              <a:t>Store </a:t>
            </a:r>
          </a:p>
          <a:p>
            <a:pPr lvl="1"/>
            <a:r>
              <a:rPr lang="en-US" sz="3200" dirty="0"/>
              <a:t>Retrieve </a:t>
            </a:r>
          </a:p>
          <a:p>
            <a:pPr lvl="1"/>
            <a:r>
              <a:rPr lang="en-US" sz="3200" dirty="0"/>
              <a:t>Search</a:t>
            </a:r>
          </a:p>
          <a:p>
            <a:pPr lvl="1"/>
            <a:r>
              <a:rPr lang="en-US" sz="3200" dirty="0"/>
              <a:t>Helps to enforce security </a:t>
            </a:r>
          </a:p>
        </p:txBody>
      </p:sp>
    </p:spTree>
    <p:extLst>
      <p:ext uri="{BB962C8B-B14F-4D97-AF65-F5344CB8AC3E}">
        <p14:creationId xmlns:p14="http://schemas.microsoft.com/office/powerpoint/2010/main" val="3368687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Why a database?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</a:pPr>
            <a:r>
              <a:rPr lang="en-US" sz="3200" dirty="0"/>
              <a:t> Why not just use a simple list like an Excel Spreadsheet?</a:t>
            </a:r>
          </a:p>
          <a:p>
            <a:pPr marL="0" indent="0">
              <a:buSzPct val="100000"/>
              <a:buNone/>
            </a:pPr>
            <a:endParaRPr lang="en-US" sz="3200" dirty="0"/>
          </a:p>
          <a:p>
            <a:pPr marL="256032" indent="-256032">
              <a:buSzPct val="100000"/>
            </a:pPr>
            <a:r>
              <a:rPr lang="en-US" sz="3200" dirty="0"/>
              <a:t>Unlike a list or spreadsheet, a database may store information that is more complicated than a simple list.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203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a spreadsheet – What is this list keeping track of?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3455" y="2175363"/>
            <a:ext cx="69342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928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with more data added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8704" y="2004541"/>
            <a:ext cx="10058400" cy="26662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0" y="4805676"/>
            <a:ext cx="4114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What further information has been added to this list </a:t>
            </a:r>
          </a:p>
          <a:p>
            <a:endParaRPr lang="en-US" sz="1400" dirty="0"/>
          </a:p>
          <a:p>
            <a:r>
              <a:rPr lang="en-US" sz="1400" dirty="0"/>
              <a:t>Note in organizations data is changing </a:t>
            </a:r>
          </a:p>
          <a:p>
            <a:endParaRPr lang="en-US" sz="1400" dirty="0"/>
          </a:p>
          <a:p>
            <a:r>
              <a:rPr lang="en-US" sz="1400" dirty="0"/>
              <a:t>Let's think about how the  lists need to be updated as changes happen</a:t>
            </a:r>
          </a:p>
        </p:txBody>
      </p:sp>
    </p:spTree>
    <p:extLst>
      <p:ext uri="{BB962C8B-B14F-4D97-AF65-F5344CB8AC3E}">
        <p14:creationId xmlns:p14="http://schemas.microsoft.com/office/powerpoint/2010/main" val="4016942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some issues in with the list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Think about </a:t>
            </a:r>
          </a:p>
          <a:p>
            <a:pPr marL="578358" lvl="1" indent="-285750">
              <a:buFont typeface="Wingdings" panose="05000000000000000000" pitchFamily="2" charset="2"/>
              <a:buChar char="q"/>
            </a:pPr>
            <a:r>
              <a:rPr lang="en-US" dirty="0"/>
              <a:t>Updates</a:t>
            </a:r>
          </a:p>
          <a:p>
            <a:pPr marL="578358" lvl="1" indent="-285750">
              <a:buFont typeface="Wingdings" panose="05000000000000000000" pitchFamily="2" charset="2"/>
              <a:buChar char="q"/>
            </a:pPr>
            <a:r>
              <a:rPr lang="en-US" dirty="0"/>
              <a:t>Changes</a:t>
            </a:r>
          </a:p>
          <a:p>
            <a:pPr marL="578358" lvl="1" indent="-285750">
              <a:buFont typeface="Wingdings" panose="05000000000000000000" pitchFamily="2" charset="2"/>
              <a:buChar char="q"/>
            </a:pPr>
            <a:r>
              <a:rPr lang="en-US" dirty="0"/>
              <a:t>Additions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675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list or File based system present problems – </a:t>
            </a:r>
            <a:r>
              <a:rPr lang="en-US" b="1" dirty="0"/>
              <a:t>Data Redundancy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Inconsistency in data format</a:t>
            </a:r>
          </a:p>
          <a:p>
            <a:r>
              <a:rPr lang="en-US" dirty="0"/>
              <a:t>The same information being kept in several different places (files)</a:t>
            </a:r>
          </a:p>
          <a:p>
            <a:r>
              <a:rPr lang="en-US" i="1" dirty="0"/>
              <a:t>Data inconsistency</a:t>
            </a:r>
            <a:r>
              <a:rPr lang="en-US" dirty="0"/>
              <a:t>, a situation where various copies of the same data are conflicting, wastes storage space and duplicates effort</a:t>
            </a:r>
          </a:p>
          <a:p>
            <a:endParaRPr lang="en-US" dirty="0"/>
          </a:p>
          <a:p>
            <a:r>
              <a:rPr lang="en-US" dirty="0"/>
              <a:t>For instance on the list from slide #15, the same student’s phone number (Abraham Thomas) appears in the list in many rows. So if a student changes their phone number, it needs to be updated in multiple records and this is more prone to inconsistent data if a row is not updated due to an error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KROENKE and AUER - DATABASE CONCEPTS (7th Edition)                                      Copyright © 2015 Pearson Education, Inc. Publishing as Prentice 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1-</a:t>
            </a:r>
            <a:fld id="{003F08E3-EF1B-4A9E-A05A-8122D5D8E817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74482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2109</TotalTime>
  <Words>948</Words>
  <Application>Microsoft Office PowerPoint</Application>
  <PresentationFormat>Widescreen</PresentationFormat>
  <Paragraphs>93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Calibri</vt:lpstr>
      <vt:lpstr>Calibri Light</vt:lpstr>
      <vt:lpstr>Wingdings</vt:lpstr>
      <vt:lpstr>Retrospect</vt:lpstr>
      <vt:lpstr>ITEC 3200</vt:lpstr>
      <vt:lpstr>Objectives</vt:lpstr>
      <vt:lpstr>Resources to read </vt:lpstr>
      <vt:lpstr> Purpose of a Database</vt:lpstr>
      <vt:lpstr>So Why a database?</vt:lpstr>
      <vt:lpstr>Example a spreadsheet – What is this list keeping track of?</vt:lpstr>
      <vt:lpstr>List with more data added </vt:lpstr>
      <vt:lpstr>What are some issues in with the list </vt:lpstr>
      <vt:lpstr>Simple list or File based system present problems – Data Redundancy  </vt:lpstr>
      <vt:lpstr>Concurrency access </vt:lpstr>
      <vt:lpstr>Simple list or File based system present problems – Data Isolation   </vt:lpstr>
      <vt:lpstr>Simple list or File based system present problems – Integrity Problems    </vt:lpstr>
      <vt:lpstr>Simple list or File based system present problems – Security Problems    </vt:lpstr>
      <vt:lpstr>Let us consider the spreadsheet and identify the redundancy issues </vt:lpstr>
      <vt:lpstr>Consider the following list - Consider the following list- Do we have Redundancy problems</vt:lpstr>
      <vt:lpstr>Consider the following list- Do we have Redundancy problems</vt:lpstr>
      <vt:lpstr>What was different in the lists shown in slide 24 and 25</vt:lpstr>
      <vt:lpstr>Points to note</vt:lpstr>
      <vt:lpstr>Relational Databases </vt:lpstr>
      <vt:lpstr>Is data and information the same?</vt:lpstr>
      <vt:lpstr>The meaning of data </vt:lpstr>
      <vt:lpstr>Relational databases-Data- Record and field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71</cp:revision>
  <dcterms:created xsi:type="dcterms:W3CDTF">2019-08-15T15:00:50Z</dcterms:created>
  <dcterms:modified xsi:type="dcterms:W3CDTF">2022-08-07T23:48:18Z</dcterms:modified>
</cp:coreProperties>
</file>